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79" r:id="rId1"/>
  </p:sldMasterIdLst>
  <p:notesMasterIdLst>
    <p:notesMasterId r:id="rId9"/>
  </p:notesMasterIdLst>
  <p:sldIdLst>
    <p:sldId id="256" r:id="rId2"/>
    <p:sldId id="258" r:id="rId3"/>
    <p:sldId id="264" r:id="rId4"/>
    <p:sldId id="266" r:id="rId5"/>
    <p:sldId id="267" r:id="rId6"/>
    <p:sldId id="268" r:id="rId7"/>
    <p:sldId id="265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20" autoAdjust="0"/>
    <p:restoredTop sz="94660"/>
  </p:normalViewPr>
  <p:slideViewPr>
    <p:cSldViewPr snapToGrid="0">
      <p:cViewPr varScale="1">
        <p:scale>
          <a:sx n="77" d="100"/>
          <a:sy n="77" d="100"/>
        </p:scale>
        <p:origin x="235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614AF-D275-404C-988F-DC0B01B8F4CE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C870D-7806-4C6B-8462-9EDF3980F3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614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67B0EE9-80CD-4BB9-A424-8318BC370257}" type="datetime1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18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1F9E3-563C-4A3E-9B34-E7C0BB970754}" type="datetime1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5988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E5B05-7743-48B1-8B7A-BA1B2EA00562}" type="datetime1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563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B1D3-6AE2-44F2-8BAE-160D481AFD14}" type="datetime1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65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F689-DB37-4D4F-9B13-A60F4669EE22}" type="datetime1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403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D1EF-A1E0-4FF6-837E-5CE5745E42D3}" type="datetime1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2181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0388-A7FB-4CF7-8446-658EB3BFDDB8}" type="datetime1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4236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54EFC-225F-43CA-A37A-2BAA250B740B}" type="datetime1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5863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9C889-1FFF-46AE-AE93-225D61DE8605}" type="datetime1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5778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F7AF9-5FBF-4D92-8954-A16A12934791}" type="datetime1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521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31A3-9189-4A3D-B792-5A1DF10EE978}" type="datetime1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986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C76C5FD1-8BC0-4B69-B12F-543FE19001A7}" type="datetime1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405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Arial Black" panose="020B0A04020102020204" pitchFamily="34" charset="0"/>
              </a:rPr>
              <a:t>Lab</a:t>
            </a:r>
            <a:r>
              <a:rPr lang="zh-TW" altLang="en-US" dirty="0">
                <a:latin typeface="Arial Black" panose="020B0A04020102020204" pitchFamily="34" charset="0"/>
              </a:rPr>
              <a:t> </a:t>
            </a:r>
            <a:r>
              <a:rPr lang="en-US" altLang="zh-TW" dirty="0" smtClean="0">
                <a:latin typeface="Arial Black" panose="020B0A04020102020204" pitchFamily="34" charset="0"/>
              </a:rPr>
              <a:t>5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LCD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3026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6288" y="609600"/>
            <a:ext cx="9875520" cy="1356360"/>
          </a:xfrm>
        </p:spPr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Lab5.1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四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位數字電子鎖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5578" y="1842135"/>
            <a:ext cx="9872871" cy="4038600"/>
          </a:xfrm>
        </p:spPr>
        <p:txBody>
          <a:bodyPr>
            <a:no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20" lvl="1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1~6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輸入密碼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20" lvl="1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Random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產生密碼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並顯示在七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段顯示器上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，每次按下都可產生新密碼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20" lvl="1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Clear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LCD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畫面，並不影響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Random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所產生的密碼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20" lvl="1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開鎖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確認輸入結果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並分為三種結果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20" lvl="1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正確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在輸入結果後顯示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並利用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做跑馬燈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如影片所示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74320" lvl="1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錯誤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在輸入結果後顯示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並利用蜂鳴器逼一聲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20" lvl="1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沒有輸入資料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NULL</a:t>
            </a:r>
          </a:p>
          <a:p>
            <a:pPr marL="274320" lvl="1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2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P.S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要注意當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LCD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已有四組答案時，則不再接受任何密碼輸入，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20" lvl="1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如要再輸入請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Clear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之後再進行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20" lvl="1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輸入密碼以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位數字為限，超過也不再接受任何密碼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詳情可看影片說明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D2B27E-1264-485F-A035-759D933DB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t="58230"/>
          <a:stretch/>
        </p:blipFill>
        <p:spPr>
          <a:xfrm rot="16200000">
            <a:off x="8280776" y="3091502"/>
            <a:ext cx="4215346" cy="234716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013" y="437496"/>
            <a:ext cx="1693987" cy="16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5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B6F6E4-5812-47F3-A696-903713F4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6F0DA0-2070-4C73-BE10-055ACFCC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3000" y="1880535"/>
            <a:ext cx="9872871" cy="4038600"/>
          </a:xfrm>
        </p:spPr>
        <p:txBody>
          <a:bodyPr/>
          <a:lstStyle/>
          <a:p>
            <a:r>
              <a:rPr lang="en-US" altLang="zh-TW" dirty="0" smtClean="0"/>
              <a:t>5.1</a:t>
            </a:r>
            <a:endParaRPr lang="zh-TW" altLang="en-US" dirty="0"/>
          </a:p>
        </p:txBody>
      </p:sp>
      <p:pic>
        <p:nvPicPr>
          <p:cNvPr id="5" name="624201424.458927">
            <a:hlinkClick r:id="" action="ppaction://media"/>
            <a:extLst>
              <a:ext uri="{FF2B5EF4-FFF2-40B4-BE49-F238E27FC236}">
                <a16:creationId xmlns:a16="http://schemas.microsoft.com/office/drawing/2014/main" id="{EEC7F65B-14F5-4D39-A105-045C8C2282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4002509" y="97655"/>
            <a:ext cx="4153852" cy="738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5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6288" y="609600"/>
            <a:ext cx="9875520" cy="1356360"/>
          </a:xfrm>
        </p:spPr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Lab5.2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二進位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數編碼顯示器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D2B27E-1264-485F-A035-759D933DB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AA03DD9B-E157-4608-BC6D-88D82DD42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2098768"/>
            <a:ext cx="9096375" cy="40386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按下</a:t>
            </a:r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，在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LCD 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的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row 1 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正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中間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顯示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亂數產生的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位元二進位數字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，顯示格式為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0bxxxxxxxx 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「</a:t>
            </a:r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TW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」、「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zh-TW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」、「</a:t>
            </a:r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zh-TW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」、「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zh-TW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」表示推入的數字與推入的方向，並依此更新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；例如「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」代表向右推入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，若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原本為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0b00001000 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則會變成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0b10000100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。即便按鍵被長按，也只會被推入數值一次。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「</a:t>
            </a:r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」將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歸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「</a:t>
            </a:r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」、「</a:t>
            </a:r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」、「</a:t>
            </a:r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」分別代表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以</a:t>
            </a:r>
            <a:r>
              <a:rPr lang="zh-TW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無號數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／</a:t>
            </a:r>
            <a:r>
              <a:rPr lang="zh-TW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有</a:t>
            </a:r>
            <a:r>
              <a:rPr lang="zh-TW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號數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／</a:t>
            </a:r>
            <a:r>
              <a:rPr lang="zh-TW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十六進位數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顯示在七段顯示器上。當其中一個鍵被按下或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被改變時，七段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顯示器須立即顯示新的結果。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0C0731C-310E-44F7-813D-FD4BE7673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031488"/>
              </p:ext>
            </p:extLst>
          </p:nvPr>
        </p:nvGraphicFramePr>
        <p:xfrm>
          <a:off x="9490075" y="4039521"/>
          <a:ext cx="2011680" cy="20183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560">
                  <a:extLst>
                    <a:ext uri="{9D8B030D-6E8A-4147-A177-3AD203B41FA5}">
                      <a16:colId xmlns:a16="http://schemas.microsoft.com/office/drawing/2014/main" val="1463861997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1164229582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424906452"/>
                    </a:ext>
                  </a:extLst>
                </a:gridCol>
              </a:tblGrid>
              <a:tr h="67279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solidFill>
                            <a:schemeClr val="bg1"/>
                          </a:solidFill>
                          <a:latin typeface="Droid Sans Mono" panose="020B0609030804020204" pitchFamily="49" charset="0"/>
                          <a:ea typeface="微軟正黑體" panose="020B0604030504040204" pitchFamily="34" charset="-120"/>
                          <a:cs typeface="Droid Sans Mono" panose="020B0609030804020204" pitchFamily="49" charset="0"/>
                        </a:rPr>
                        <a:t>1</a:t>
                      </a:r>
                      <a:r>
                        <a:rPr lang="zh-TW" altLang="en-US" sz="1800" b="1" dirty="0" smtClean="0">
                          <a:solidFill>
                            <a:schemeClr val="bg1"/>
                          </a:solidFill>
                          <a:latin typeface="Droid Sans Mono" panose="020B0609030804020204" pitchFamily="49" charset="0"/>
                          <a:ea typeface="微軟正黑體" panose="020B0604030504040204" pitchFamily="34" charset="-120"/>
                          <a:cs typeface="Droid Sans Mono" panose="020B0609030804020204" pitchFamily="49" charset="0"/>
                        </a:rPr>
                        <a:t> </a:t>
                      </a:r>
                      <a:r>
                        <a:rPr lang="en-US" altLang="zh-TW" sz="1800" b="1" dirty="0" smtClean="0">
                          <a:solidFill>
                            <a:schemeClr val="bg1"/>
                          </a:solidFill>
                          <a:latin typeface="Droid Sans Mono" panose="020B0609030804020204" pitchFamily="49" charset="0"/>
                          <a:ea typeface="微軟正黑體" panose="020B0604030504040204" pitchFamily="34" charset="-120"/>
                          <a:cs typeface="Droid Sans Mono" panose="020B0609030804020204" pitchFamily="49" charset="0"/>
                        </a:rPr>
                        <a:t>&gt;</a:t>
                      </a:r>
                      <a:endParaRPr lang="zh-TW" altLang="en-US" sz="1800" b="1" dirty="0">
                        <a:solidFill>
                          <a:schemeClr val="bg1"/>
                        </a:solidFill>
                        <a:latin typeface="Droid Sans Mono" panose="020B0609030804020204" pitchFamily="49" charset="0"/>
                        <a:ea typeface="微軟正黑體" panose="020B0604030504040204" pitchFamily="34" charset="-120"/>
                        <a:cs typeface="Droid Sans Mono" panose="020B0609030804020204" pitchFamily="49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solidFill>
                            <a:schemeClr val="bg1"/>
                          </a:solidFill>
                          <a:latin typeface="Droid Sans Mono" panose="020B0609030804020204" pitchFamily="49" charset="0"/>
                          <a:ea typeface="微軟正黑體" panose="020B0604030504040204" pitchFamily="34" charset="-120"/>
                          <a:cs typeface="Droid Sans Mono" panose="020B0609030804020204" pitchFamily="49" charset="0"/>
                        </a:rPr>
                        <a:t>R</a:t>
                      </a:r>
                      <a:endParaRPr lang="zh-TW" altLang="en-US" sz="1800" b="1" dirty="0">
                        <a:solidFill>
                          <a:schemeClr val="bg1"/>
                        </a:solidFill>
                        <a:latin typeface="Droid Sans Mono" panose="020B0609030804020204" pitchFamily="49" charset="0"/>
                        <a:ea typeface="微軟正黑體" panose="020B0604030504040204" pitchFamily="34" charset="-120"/>
                        <a:cs typeface="Droid Sans Mono" panose="020B0609030804020204" pitchFamily="49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solidFill>
                            <a:schemeClr val="bg1"/>
                          </a:solidFill>
                          <a:latin typeface="Droid Sans Mono" panose="020B0609030804020204" pitchFamily="49" charset="0"/>
                          <a:ea typeface="微軟正黑體" panose="020B0604030504040204" pitchFamily="34" charset="-120"/>
                          <a:cs typeface="Droid Sans Mono" panose="020B0609030804020204" pitchFamily="49" charset="0"/>
                        </a:rPr>
                        <a:t>&lt;</a:t>
                      </a:r>
                      <a:r>
                        <a:rPr lang="zh-TW" altLang="en-US" sz="1800" b="1" dirty="0" smtClean="0">
                          <a:solidFill>
                            <a:schemeClr val="bg1"/>
                          </a:solidFill>
                          <a:latin typeface="Droid Sans Mono" panose="020B0609030804020204" pitchFamily="49" charset="0"/>
                          <a:ea typeface="微軟正黑體" panose="020B0604030504040204" pitchFamily="34" charset="-120"/>
                          <a:cs typeface="Droid Sans Mono" panose="020B0609030804020204" pitchFamily="49" charset="0"/>
                        </a:rPr>
                        <a:t> </a:t>
                      </a:r>
                      <a:r>
                        <a:rPr lang="en-US" altLang="zh-TW" sz="1800" b="1" dirty="0" smtClean="0">
                          <a:solidFill>
                            <a:schemeClr val="bg1"/>
                          </a:solidFill>
                          <a:latin typeface="Droid Sans Mono" panose="020B0609030804020204" pitchFamily="49" charset="0"/>
                          <a:ea typeface="微軟正黑體" panose="020B0604030504040204" pitchFamily="34" charset="-120"/>
                          <a:cs typeface="Droid Sans Mono" panose="020B0609030804020204" pitchFamily="49" charset="0"/>
                        </a:rPr>
                        <a:t>1</a:t>
                      </a:r>
                      <a:endParaRPr lang="zh-TW" altLang="en-US" sz="1800" b="1" dirty="0">
                        <a:solidFill>
                          <a:schemeClr val="bg1"/>
                        </a:solidFill>
                        <a:latin typeface="Droid Sans Mono" panose="020B0609030804020204" pitchFamily="49" charset="0"/>
                        <a:ea typeface="微軟正黑體" panose="020B0604030504040204" pitchFamily="34" charset="-120"/>
                        <a:cs typeface="Droid Sans Mono" panose="020B0609030804020204" pitchFamily="49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872633"/>
                  </a:ext>
                </a:extLst>
              </a:tr>
              <a:tr h="67279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solidFill>
                            <a:schemeClr val="bg1"/>
                          </a:solidFill>
                          <a:latin typeface="Droid Sans Mono" panose="020B0609030804020204" pitchFamily="49" charset="0"/>
                          <a:ea typeface="微軟正黑體" panose="020B0604030504040204" pitchFamily="34" charset="-120"/>
                          <a:cs typeface="Droid Sans Mono" panose="020B0609030804020204" pitchFamily="49" charset="0"/>
                        </a:rPr>
                        <a:t>0</a:t>
                      </a:r>
                      <a:r>
                        <a:rPr lang="zh-TW" altLang="en-US" sz="1800" b="1" dirty="0" smtClean="0">
                          <a:solidFill>
                            <a:schemeClr val="bg1"/>
                          </a:solidFill>
                          <a:latin typeface="Droid Sans Mono" panose="020B0609030804020204" pitchFamily="49" charset="0"/>
                          <a:ea typeface="微軟正黑體" panose="020B0604030504040204" pitchFamily="34" charset="-120"/>
                          <a:cs typeface="Droid Sans Mono" panose="020B0609030804020204" pitchFamily="49" charset="0"/>
                        </a:rPr>
                        <a:t> </a:t>
                      </a:r>
                      <a:r>
                        <a:rPr lang="en-US" altLang="zh-TW" sz="1800" b="1" dirty="0" smtClean="0">
                          <a:solidFill>
                            <a:schemeClr val="bg1"/>
                          </a:solidFill>
                          <a:latin typeface="Droid Sans Mono" panose="020B0609030804020204" pitchFamily="49" charset="0"/>
                          <a:ea typeface="微軟正黑體" panose="020B0604030504040204" pitchFamily="34" charset="-120"/>
                          <a:cs typeface="Droid Sans Mono" panose="020B0609030804020204" pitchFamily="49" charset="0"/>
                        </a:rPr>
                        <a:t>&gt;</a:t>
                      </a:r>
                      <a:endParaRPr lang="zh-TW" altLang="en-US" sz="1800" b="1" dirty="0">
                        <a:solidFill>
                          <a:schemeClr val="bg1"/>
                        </a:solidFill>
                        <a:latin typeface="Droid Sans Mono" panose="020B0609030804020204" pitchFamily="49" charset="0"/>
                        <a:ea typeface="微軟正黑體" panose="020B0604030504040204" pitchFamily="34" charset="-120"/>
                        <a:cs typeface="Droid Sans Mono" panose="020B0609030804020204" pitchFamily="49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bg1"/>
                          </a:solidFill>
                          <a:latin typeface="Droid Sans Mono" panose="020B0609030804020204" pitchFamily="49" charset="0"/>
                          <a:ea typeface="微軟正黑體" panose="020B0604030504040204" pitchFamily="34" charset="-120"/>
                          <a:cs typeface="Droid Sans Mono" panose="020B0609030804020204" pitchFamily="49" charset="0"/>
                        </a:rPr>
                        <a:t>0</a:t>
                      </a:r>
                      <a:endParaRPr lang="zh-TW" altLang="en-US" sz="1800" b="1" dirty="0">
                        <a:solidFill>
                          <a:schemeClr val="bg1"/>
                        </a:solidFill>
                        <a:latin typeface="Droid Sans Mono" panose="020B0609030804020204" pitchFamily="49" charset="0"/>
                        <a:ea typeface="微軟正黑體" panose="020B0604030504040204" pitchFamily="34" charset="-120"/>
                        <a:cs typeface="Droid Sans Mono" panose="020B0609030804020204" pitchFamily="49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solidFill>
                            <a:schemeClr val="bg1"/>
                          </a:solidFill>
                          <a:latin typeface="Droid Sans Mono" panose="020B0609030804020204" pitchFamily="49" charset="0"/>
                          <a:ea typeface="微軟正黑體" panose="020B0604030504040204" pitchFamily="34" charset="-120"/>
                          <a:cs typeface="Droid Sans Mono" panose="020B0609030804020204" pitchFamily="49" charset="0"/>
                        </a:rPr>
                        <a:t>&lt;</a:t>
                      </a:r>
                      <a:r>
                        <a:rPr lang="zh-TW" altLang="en-US" sz="1800" b="1" dirty="0" smtClean="0">
                          <a:solidFill>
                            <a:schemeClr val="bg1"/>
                          </a:solidFill>
                          <a:latin typeface="Droid Sans Mono" panose="020B0609030804020204" pitchFamily="49" charset="0"/>
                          <a:ea typeface="微軟正黑體" panose="020B0604030504040204" pitchFamily="34" charset="-120"/>
                          <a:cs typeface="Droid Sans Mono" panose="020B0609030804020204" pitchFamily="49" charset="0"/>
                        </a:rPr>
                        <a:t> </a:t>
                      </a:r>
                      <a:r>
                        <a:rPr lang="en-US" altLang="zh-TW" sz="1800" b="1" dirty="0" smtClean="0">
                          <a:solidFill>
                            <a:schemeClr val="bg1"/>
                          </a:solidFill>
                          <a:latin typeface="Droid Sans Mono" panose="020B0609030804020204" pitchFamily="49" charset="0"/>
                          <a:ea typeface="微軟正黑體" panose="020B0604030504040204" pitchFamily="34" charset="-120"/>
                          <a:cs typeface="Droid Sans Mono" panose="020B0609030804020204" pitchFamily="49" charset="0"/>
                        </a:rPr>
                        <a:t>0</a:t>
                      </a:r>
                      <a:endParaRPr lang="zh-TW" altLang="en-US" sz="1800" b="1" dirty="0">
                        <a:solidFill>
                          <a:schemeClr val="bg1"/>
                        </a:solidFill>
                        <a:latin typeface="Droid Sans Mono" panose="020B0609030804020204" pitchFamily="49" charset="0"/>
                        <a:ea typeface="微軟正黑體" panose="020B0604030504040204" pitchFamily="34" charset="-120"/>
                        <a:cs typeface="Droid Sans Mono" panose="020B0609030804020204" pitchFamily="49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335038"/>
                  </a:ext>
                </a:extLst>
              </a:tr>
              <a:tr h="67279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solidFill>
                            <a:schemeClr val="bg1"/>
                          </a:solidFill>
                          <a:latin typeface="Droid Sans Mono" panose="020B0609030804020204" pitchFamily="49" charset="0"/>
                          <a:ea typeface="微軟正黑體" panose="020B0604030504040204" pitchFamily="34" charset="-120"/>
                          <a:cs typeface="Droid Sans Mono" panose="020B0609030804020204" pitchFamily="49" charset="0"/>
                        </a:rPr>
                        <a:t>U</a:t>
                      </a:r>
                      <a:endParaRPr lang="zh-TW" altLang="en-US" sz="1800" b="1" dirty="0">
                        <a:solidFill>
                          <a:schemeClr val="bg1"/>
                        </a:solidFill>
                        <a:latin typeface="Droid Sans Mono" panose="020B0609030804020204" pitchFamily="49" charset="0"/>
                        <a:ea typeface="微軟正黑體" panose="020B0604030504040204" pitchFamily="34" charset="-120"/>
                        <a:cs typeface="Droid Sans Mono" panose="020B0609030804020204" pitchFamily="49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solidFill>
                            <a:schemeClr val="bg1"/>
                          </a:solidFill>
                          <a:latin typeface="Droid Sans Mono" panose="020B0609030804020204" pitchFamily="49" charset="0"/>
                          <a:ea typeface="微軟正黑體" panose="020B0604030504040204" pitchFamily="34" charset="-120"/>
                          <a:cs typeface="Droid Sans Mono" panose="020B0609030804020204" pitchFamily="49" charset="0"/>
                        </a:rPr>
                        <a:t>S</a:t>
                      </a:r>
                      <a:endParaRPr lang="zh-TW" altLang="en-US" sz="1800" b="1" dirty="0">
                        <a:solidFill>
                          <a:schemeClr val="bg1"/>
                        </a:solidFill>
                        <a:latin typeface="Droid Sans Mono" panose="020B0609030804020204" pitchFamily="49" charset="0"/>
                        <a:ea typeface="微軟正黑體" panose="020B0604030504040204" pitchFamily="34" charset="-120"/>
                        <a:cs typeface="Droid Sans Mono" panose="020B0609030804020204" pitchFamily="49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bg1"/>
                          </a:solidFill>
                          <a:latin typeface="Droid Sans Mono" panose="020B0609030804020204" pitchFamily="49" charset="0"/>
                          <a:ea typeface="微軟正黑體" panose="020B0604030504040204" pitchFamily="34" charset="-120"/>
                          <a:cs typeface="Droid Sans Mono" panose="020B0609030804020204" pitchFamily="49" charset="0"/>
                        </a:rPr>
                        <a:t>X</a:t>
                      </a:r>
                      <a:endParaRPr lang="zh-TW" altLang="en-US" sz="1800" b="1" dirty="0">
                        <a:solidFill>
                          <a:schemeClr val="bg1"/>
                        </a:solidFill>
                        <a:latin typeface="Droid Sans Mono" panose="020B0609030804020204" pitchFamily="49" charset="0"/>
                        <a:ea typeface="微軟正黑體" panose="020B0604030504040204" pitchFamily="34" charset="-120"/>
                        <a:cs typeface="Droid Sans Mono" panose="020B0609030804020204" pitchFamily="49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412838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A3DBEB4F-D13F-40F1-9E57-865F2CF0308C}"/>
              </a:ext>
            </a:extLst>
          </p:cNvPr>
          <p:cNvSpPr/>
          <p:nvPr/>
        </p:nvSpPr>
        <p:spPr>
          <a:xfrm>
            <a:off x="8716695" y="563880"/>
            <a:ext cx="2931886" cy="14478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2400" dirty="0" smtClean="0">
                <a:latin typeface="Consolas" panose="020B0609020204030204" pitchFamily="49" charset="0"/>
              </a:rPr>
              <a:t>  </a:t>
            </a:r>
          </a:p>
          <a:p>
            <a:r>
              <a:rPr lang="en-US" altLang="zh-TW" sz="2400" dirty="0">
                <a:latin typeface="Consolas" panose="020B0609020204030204" pitchFamily="49" charset="0"/>
              </a:rPr>
              <a:t> </a:t>
            </a:r>
            <a:r>
              <a:rPr lang="en-US" altLang="zh-TW" sz="2400" dirty="0" smtClean="0">
                <a:latin typeface="Consolas" panose="020B0609020204030204" pitchFamily="49" charset="0"/>
              </a:rPr>
              <a:t> </a:t>
            </a:r>
            <a:r>
              <a:rPr lang="en-US" altLang="zh-TW" sz="2400" dirty="0" smtClean="0">
                <a:latin typeface="Consolas" panose="020B0609020204030204" pitchFamily="49" charset="0"/>
              </a:rPr>
              <a:t> </a:t>
            </a:r>
            <a:r>
              <a:rPr lang="en-US" altLang="zh-TW" sz="2400" dirty="0">
                <a:latin typeface="Consolas" panose="020B0609020204030204" pitchFamily="49" charset="0"/>
              </a:rPr>
              <a:t>0b00100011</a:t>
            </a:r>
          </a:p>
          <a:p>
            <a:endParaRPr lang="en-US" altLang="zh-TW" sz="2400" dirty="0">
              <a:latin typeface="Consolas" panose="020B0609020204030204" pitchFamily="49" charset="0"/>
            </a:endParaRPr>
          </a:p>
          <a:p>
            <a:endParaRPr lang="zh-TW" alt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08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03DD9B-E157-4608-BC6D-88D82DD42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02" y="1874412"/>
            <a:ext cx="9872871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對於七段顯示器的顯示格式如下：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TW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無</a:t>
            </a:r>
            <a:r>
              <a:rPr lang="zh-TW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號數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：靠右、無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前置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lang="en-US" altLang="zh-TW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TW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有號數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：與無號數同，若為負數則需在數字左邊一格顯示負號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TW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十六進位數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：靠右、顯示完整的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位數。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" indent="0">
              <a:buNone/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七段顯示器與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LCD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不可以有明顯的閃爍。</a:t>
            </a:r>
          </a:p>
          <a:p>
            <a:pPr marL="45720" indent="0">
              <a:buNone/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A6514633-7E83-4850-ACE6-CA8ABC11A103}"/>
              </a:ext>
            </a:extLst>
          </p:cNvPr>
          <p:cNvGrpSpPr/>
          <p:nvPr/>
        </p:nvGrpSpPr>
        <p:grpSpPr>
          <a:xfrm>
            <a:off x="9068756" y="1093359"/>
            <a:ext cx="2559660" cy="1283085"/>
            <a:chOff x="9019291" y="706691"/>
            <a:chExt cx="2559660" cy="1283085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45FB9B35-3591-49F1-8A5E-618B0ADA6D74}"/>
                </a:ext>
              </a:extLst>
            </p:cNvPr>
            <p:cNvGrpSpPr/>
            <p:nvPr/>
          </p:nvGrpSpPr>
          <p:grpSpPr>
            <a:xfrm>
              <a:off x="9027357" y="706691"/>
              <a:ext cx="2021643" cy="914528"/>
              <a:chOff x="7467954" y="3429000"/>
              <a:chExt cx="2021643" cy="914528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06012224-38C8-4470-AD08-D836D5556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67954" y="3429000"/>
                <a:ext cx="523948" cy="914528"/>
              </a:xfrm>
              <a:prstGeom prst="rect">
                <a:avLst/>
              </a:prstGeom>
            </p:spPr>
          </p:pic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27A21093-C0CA-4A8D-AE56-CE3699B4A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91902" y="3429000"/>
                <a:ext cx="523948" cy="914528"/>
              </a:xfrm>
              <a:prstGeom prst="rect">
                <a:avLst/>
              </a:prstGeom>
            </p:spPr>
          </p:pic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2083B39A-040C-44D1-A4E9-E9B369FDD9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5850" y="3452816"/>
                <a:ext cx="447737" cy="866896"/>
              </a:xfrm>
              <a:prstGeom prst="rect">
                <a:avLst/>
              </a:prstGeom>
            </p:spPr>
          </p:pic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39D1C262-6D83-475C-8B60-3E3A6F82A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94228" y="3452816"/>
                <a:ext cx="495369" cy="866896"/>
              </a:xfrm>
              <a:prstGeom prst="rect">
                <a:avLst/>
              </a:prstGeom>
            </p:spPr>
          </p:pic>
        </p:grp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4A531185-CB3B-4BA0-A43E-243A638EB487}"/>
                </a:ext>
              </a:extLst>
            </p:cNvPr>
            <p:cNvSpPr txBox="1"/>
            <p:nvPr/>
          </p:nvSpPr>
          <p:spPr>
            <a:xfrm>
              <a:off x="9019291" y="1620444"/>
              <a:ext cx="2559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正數、無號數格式</a:t>
              </a: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E8F0B0C8-91D0-49CF-96DA-BE769BE81D9F}"/>
              </a:ext>
            </a:extLst>
          </p:cNvPr>
          <p:cNvGrpSpPr/>
          <p:nvPr/>
        </p:nvGrpSpPr>
        <p:grpSpPr>
          <a:xfrm>
            <a:off x="9098473" y="2627956"/>
            <a:ext cx="2559660" cy="1332431"/>
            <a:chOff x="9006851" y="2627956"/>
            <a:chExt cx="2559660" cy="1332431"/>
          </a:xfrm>
        </p:grpSpPr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603BDC19-7EAB-4499-839F-2EB533543CC0}"/>
                </a:ext>
              </a:extLst>
            </p:cNvPr>
            <p:cNvSpPr txBox="1"/>
            <p:nvPr/>
          </p:nvSpPr>
          <p:spPr>
            <a:xfrm>
              <a:off x="9006851" y="3591055"/>
              <a:ext cx="2559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負數格式</a:t>
              </a:r>
            </a:p>
          </p:txBody>
        </p: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DCF93B59-1F0C-4D0D-8EEE-4C52017B4F7F}"/>
                </a:ext>
              </a:extLst>
            </p:cNvPr>
            <p:cNvGrpSpPr/>
            <p:nvPr/>
          </p:nvGrpSpPr>
          <p:grpSpPr>
            <a:xfrm>
              <a:off x="9027357" y="2627956"/>
              <a:ext cx="2031169" cy="918635"/>
              <a:chOff x="9027357" y="2627956"/>
              <a:chExt cx="2031169" cy="918635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6ED5F3F1-2983-454D-8E62-CFA90D20DD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27357" y="2632063"/>
                <a:ext cx="523948" cy="914528"/>
              </a:xfrm>
              <a:prstGeom prst="rect">
                <a:avLst/>
              </a:prstGeom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3C78F1A4-85C1-4271-9989-7810C8C196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47966" y="2627956"/>
                <a:ext cx="523948" cy="914528"/>
              </a:xfrm>
              <a:prstGeom prst="rect">
                <a:avLst/>
              </a:prstGeom>
            </p:spPr>
          </p:pic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37AA0A5D-7C53-4114-874B-B7E345147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29470" y="2647009"/>
                <a:ext cx="514422" cy="876422"/>
              </a:xfrm>
              <a:prstGeom prst="rect">
                <a:avLst/>
              </a:prstGeom>
            </p:spPr>
          </p:pic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F6BF0062-BC20-4305-B463-FDF258B79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53631" y="2637482"/>
                <a:ext cx="504895" cy="885949"/>
              </a:xfrm>
              <a:prstGeom prst="rect">
                <a:avLst/>
              </a:prstGeom>
            </p:spPr>
          </p:pic>
        </p:grp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BE61CCB-B621-412A-9D67-D2F43D34B13E}"/>
              </a:ext>
            </a:extLst>
          </p:cNvPr>
          <p:cNvGrpSpPr/>
          <p:nvPr/>
        </p:nvGrpSpPr>
        <p:grpSpPr>
          <a:xfrm>
            <a:off x="9085704" y="4230057"/>
            <a:ext cx="2559660" cy="1331609"/>
            <a:chOff x="9006851" y="4441516"/>
            <a:chExt cx="2559660" cy="1331609"/>
          </a:xfrm>
        </p:grpSpPr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A38ED3A4-C704-49F0-A29D-69542400E3C6}"/>
                </a:ext>
              </a:extLst>
            </p:cNvPr>
            <p:cNvSpPr txBox="1"/>
            <p:nvPr/>
          </p:nvSpPr>
          <p:spPr>
            <a:xfrm>
              <a:off x="9006851" y="5403793"/>
              <a:ext cx="2559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十六進位數格式</a:t>
              </a:r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083AE177-5F69-49CB-B372-07F32BF960BF}"/>
                </a:ext>
              </a:extLst>
            </p:cNvPr>
            <p:cNvGrpSpPr/>
            <p:nvPr/>
          </p:nvGrpSpPr>
          <p:grpSpPr>
            <a:xfrm>
              <a:off x="9027357" y="4441516"/>
              <a:ext cx="2031169" cy="918635"/>
              <a:chOff x="9027357" y="4441516"/>
              <a:chExt cx="2031169" cy="918635"/>
            </a:xfrm>
          </p:grpSpPr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66DB5D9B-08E2-41E3-9DFD-EFF58949BD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27357" y="4445623"/>
                <a:ext cx="523948" cy="914528"/>
              </a:xfrm>
              <a:prstGeom prst="rect">
                <a:avLst/>
              </a:prstGeom>
            </p:spPr>
          </p:pic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0B6D2DE7-AA39-4672-B99A-C8D12EB5DD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47966" y="4441516"/>
                <a:ext cx="523948" cy="914528"/>
              </a:xfrm>
              <a:prstGeom prst="rect">
                <a:avLst/>
              </a:prstGeom>
            </p:spPr>
          </p:pic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B343A0F9-A724-4D8D-A8F6-E5863AD14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71914" y="4455805"/>
                <a:ext cx="457264" cy="885949"/>
              </a:xfrm>
              <a:prstGeom prst="rect">
                <a:avLst/>
              </a:prstGeom>
            </p:spPr>
          </p:pic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4F4AAFE8-7CF3-4644-B757-F0596EE8B6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53631" y="4460558"/>
                <a:ext cx="504895" cy="895486"/>
              </a:xfrm>
              <a:prstGeom prst="rect">
                <a:avLst/>
              </a:prstGeom>
            </p:spPr>
          </p:pic>
        </p:grpSp>
      </p:grpSp>
      <p:sp>
        <p:nvSpPr>
          <p:cNvPr id="30" name="標題 1"/>
          <p:cNvSpPr>
            <a:spLocks noGrp="1"/>
          </p:cNvSpPr>
          <p:nvPr>
            <p:ph type="title"/>
          </p:nvPr>
        </p:nvSpPr>
        <p:spPr>
          <a:xfrm>
            <a:off x="1046288" y="609600"/>
            <a:ext cx="9875520" cy="1356360"/>
          </a:xfrm>
        </p:spPr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Lab5.2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897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9D803FB0-FB76-4C12-BB07-F0F5E0746239}"/>
              </a:ext>
            </a:extLst>
          </p:cNvPr>
          <p:cNvGrpSpPr/>
          <p:nvPr/>
        </p:nvGrpSpPr>
        <p:grpSpPr>
          <a:xfrm>
            <a:off x="1879600" y="356756"/>
            <a:ext cx="8432800" cy="6144487"/>
            <a:chOff x="1879600" y="356756"/>
            <a:chExt cx="8432800" cy="614448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DA382E7-928F-4309-A3F0-1F37D25F9A41}"/>
                </a:ext>
              </a:extLst>
            </p:cNvPr>
            <p:cNvSpPr/>
            <p:nvPr/>
          </p:nvSpPr>
          <p:spPr>
            <a:xfrm>
              <a:off x="1879600" y="356756"/>
              <a:ext cx="8432800" cy="6144487"/>
            </a:xfrm>
            <a:prstGeom prst="rect">
              <a:avLst/>
            </a:prstGeom>
            <a:blipFill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3AB1B34-3037-4BC4-84B8-B12AC13CD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898" y="883850"/>
              <a:ext cx="6812203" cy="50902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00567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90B5F2-FF03-4F2C-A1FB-59890262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515" y="1207328"/>
            <a:ext cx="3914775" cy="221932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768" y="3985689"/>
            <a:ext cx="4655195" cy="179527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42" y="1207328"/>
            <a:ext cx="4343400" cy="5381625"/>
          </a:xfrm>
          <a:prstGeom prst="rect">
            <a:avLst/>
          </a:prstGeom>
        </p:spPr>
      </p:pic>
      <p:sp>
        <p:nvSpPr>
          <p:cNvPr id="30" name="標題 1">
            <a:extLst>
              <a:ext uri="{FF2B5EF4-FFF2-40B4-BE49-F238E27FC236}">
                <a16:creationId xmlns:a16="http://schemas.microsoft.com/office/drawing/2014/main" id="{7BB6F6E4-5812-47F3-A696-903713F4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443" y="135738"/>
            <a:ext cx="9875520" cy="1356360"/>
          </a:xfrm>
        </p:spPr>
        <p:txBody>
          <a:bodyPr>
            <a:normAutofit/>
          </a:bodyPr>
          <a:lstStyle/>
          <a:p>
            <a:r>
              <a:rPr lang="en-US" altLang="zh-TW" sz="3600" b="1" dirty="0" err="1"/>
              <a:t>Sprintf</a:t>
            </a:r>
            <a:r>
              <a:rPr lang="en-US" altLang="zh-TW" sz="3600" b="1" dirty="0"/>
              <a:t>  </a:t>
            </a:r>
            <a:r>
              <a:rPr lang="zh-TW" altLang="en-US" sz="3600" b="1" dirty="0"/>
              <a:t>使用</a:t>
            </a:r>
            <a:r>
              <a:rPr lang="zh-TW" altLang="en-US" sz="3600" b="1" dirty="0" smtClean="0"/>
              <a:t>範例 </a:t>
            </a:r>
            <a:r>
              <a:rPr lang="en-US" altLang="zh-TW" sz="3600" b="1" dirty="0" smtClean="0">
                <a:solidFill>
                  <a:schemeClr val="accent2"/>
                </a:solidFill>
              </a:rPr>
              <a:t>(</a:t>
            </a:r>
            <a:r>
              <a:rPr lang="zh-TW" altLang="en-US" sz="3600" b="1" dirty="0" smtClean="0">
                <a:solidFill>
                  <a:schemeClr val="accent2"/>
                </a:solidFill>
              </a:rPr>
              <a:t>哈哈</a:t>
            </a:r>
            <a:r>
              <a:rPr lang="zh-TW" altLang="en-US" sz="3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lang="zh-TW" altLang="en-US" sz="3600" b="1" dirty="0" smtClean="0">
                <a:solidFill>
                  <a:schemeClr val="accent2"/>
                </a:solidFill>
              </a:rPr>
              <a:t>這次跟實驗無關</a:t>
            </a:r>
            <a:r>
              <a:rPr lang="en-US" altLang="zh-TW" sz="3600" b="1" dirty="0" smtClean="0">
                <a:solidFill>
                  <a:schemeClr val="accent2"/>
                </a:solidFill>
              </a:rPr>
              <a:t>)</a:t>
            </a:r>
            <a:endParaRPr lang="zh-TW" altLang="en-US" sz="3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19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基礎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礎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基礎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基礎</Template>
  <TotalTime>1286</TotalTime>
  <Words>414</Words>
  <Application>Microsoft Office PowerPoint</Application>
  <PresentationFormat>寬螢幕</PresentationFormat>
  <Paragraphs>49</Paragraphs>
  <Slides>7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7" baseType="lpstr">
      <vt:lpstr>Droid Sans Mono</vt:lpstr>
      <vt:lpstr>微軟正黑體</vt:lpstr>
      <vt:lpstr>新細明體</vt:lpstr>
      <vt:lpstr>標楷體</vt:lpstr>
      <vt:lpstr>Arial</vt:lpstr>
      <vt:lpstr>Arial Black</vt:lpstr>
      <vt:lpstr>Calibri</vt:lpstr>
      <vt:lpstr>Consolas</vt:lpstr>
      <vt:lpstr>Corbel</vt:lpstr>
      <vt:lpstr>基礎</vt:lpstr>
      <vt:lpstr>Lab 5</vt:lpstr>
      <vt:lpstr>Lab5.1 四位數字電子鎖</vt:lpstr>
      <vt:lpstr>實作</vt:lpstr>
      <vt:lpstr>Lab5.2 二進位數編碼顯示器</vt:lpstr>
      <vt:lpstr>Lab5.2</vt:lpstr>
      <vt:lpstr>PowerPoint 簡報</vt:lpstr>
      <vt:lpstr>Sprintf  使用範例 (哈哈，這次跟實驗無關)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3</dc:title>
  <dc:creator>chiu kai</dc:creator>
  <cp:lastModifiedBy>陳德生</cp:lastModifiedBy>
  <cp:revision>78</cp:revision>
  <dcterms:created xsi:type="dcterms:W3CDTF">2020-09-21T08:00:06Z</dcterms:created>
  <dcterms:modified xsi:type="dcterms:W3CDTF">2025-10-14T03:42:08Z</dcterms:modified>
</cp:coreProperties>
</file>